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59" r:id="rId6"/>
    <p:sldId id="270" r:id="rId7"/>
    <p:sldId id="267" r:id="rId8"/>
    <p:sldId id="260" r:id="rId9"/>
    <p:sldId id="261" r:id="rId10"/>
    <p:sldId id="262" r:id="rId11"/>
    <p:sldId id="263" r:id="rId12"/>
    <p:sldId id="264" r:id="rId13"/>
    <p:sldId id="266"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66CCB2-D741-45BE-B462-E2C5DB1984C9}" type="datetimeFigureOut">
              <a:rPr lang="en-US" smtClean="0"/>
              <a:pPr/>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094D8-12CB-4AEB-AF67-B846048B068E}" type="slidenum">
              <a:rPr lang="en-US" smtClean="0"/>
              <a:pPr/>
              <a:t>‹#›</a:t>
            </a:fld>
            <a:endParaRPr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66CCB2-D741-45BE-B462-E2C5DB1984C9}" type="datetimeFigureOut">
              <a:rPr lang="en-US" smtClean="0"/>
              <a:pPr/>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094D8-12CB-4AEB-AF67-B846048B068E}"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66CCB2-D741-45BE-B462-E2C5DB1984C9}" type="datetimeFigureOut">
              <a:rPr lang="en-US" smtClean="0"/>
              <a:pPr/>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094D8-12CB-4AEB-AF67-B846048B068E}"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66CCB2-D741-45BE-B462-E2C5DB1984C9}" type="datetimeFigureOut">
              <a:rPr lang="en-US" smtClean="0"/>
              <a:pPr/>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094D8-12CB-4AEB-AF67-B846048B068E}"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66CCB2-D741-45BE-B462-E2C5DB1984C9}" type="datetimeFigureOut">
              <a:rPr lang="en-US" smtClean="0"/>
              <a:pPr/>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094D8-12CB-4AEB-AF67-B846048B068E}" type="slidenum">
              <a:rPr lang="en-US" smtClean="0"/>
              <a:pPr/>
              <a:t>‹#›</a:t>
            </a:fld>
            <a:endParaRPr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66CCB2-D741-45BE-B462-E2C5DB1984C9}" type="datetimeFigureOut">
              <a:rPr lang="en-US" smtClean="0"/>
              <a:pPr/>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B094D8-12CB-4AEB-AF67-B846048B068E}"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66CCB2-D741-45BE-B462-E2C5DB1984C9}" type="datetimeFigureOut">
              <a:rPr lang="en-US" smtClean="0"/>
              <a:pPr/>
              <a:t>10/21/2024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B094D8-12CB-4AEB-AF67-B846048B068E}" type="slidenum">
              <a:rPr lang="en-US" smtClean="0"/>
              <a:pPr/>
              <a:t>‹#›</a:t>
            </a:fld>
            <a:endParaRPr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66CCB2-D741-45BE-B462-E2C5DB1984C9}" type="datetimeFigureOut">
              <a:rPr lang="en-US" smtClean="0"/>
              <a:pPr/>
              <a:t>10/21/2024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B094D8-12CB-4AEB-AF67-B846048B068E}"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6CCB2-D741-45BE-B462-E2C5DB1984C9}" type="datetimeFigureOut">
              <a:rPr lang="en-US" smtClean="0"/>
              <a:pPr/>
              <a:t>10/21/2024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B094D8-12CB-4AEB-AF67-B846048B068E}"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66CCB2-D741-45BE-B462-E2C5DB1984C9}" type="datetimeFigureOut">
              <a:rPr lang="en-US" smtClean="0"/>
              <a:pPr/>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B094D8-12CB-4AEB-AF67-B846048B068E}"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66CCB2-D741-45BE-B462-E2C5DB1984C9}" type="datetimeFigureOut">
              <a:rPr lang="en-US" smtClean="0"/>
              <a:pPr/>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B094D8-12CB-4AEB-AF67-B846048B068E}" type="slidenum">
              <a:rPr lang="en-US" smtClean="0"/>
              <a:pPr/>
              <a:t>‹#›</a:t>
            </a:fld>
            <a:endParaRPr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6CCB2-D741-45BE-B462-E2C5DB1984C9}" type="datetimeFigureOut">
              <a:rPr lang="en-US" smtClean="0"/>
              <a:pPr/>
              <a:t>10/21/2024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094D8-12CB-4AEB-AF67-B846048B06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info@africancontinentalcrafts.com" TargetMode="External"/><Relationship Id="rId7" Type="http://schemas.openxmlformats.org/officeDocument/2006/relationships/image" Target="../media/image3.jpeg"/><Relationship Id="rId2" Type="http://schemas.openxmlformats.org/officeDocument/2006/relationships/hyperlink" Target="http://africancontinentalcraftsltd@gmail.com/info@africancontinentalcrafts.net" TargetMode="External"/><Relationship Id="rId1" Type="http://schemas.openxmlformats.org/officeDocument/2006/relationships/slideLayout" Target="../slideLayouts/slideLayout2.xml"/><Relationship Id="rId6" Type="http://schemas.openxmlformats.org/officeDocument/2006/relationships/hyperlink" Target="https://www.africancontinentalcrafts.net/" TargetMode="External"/><Relationship Id="rId5" Type="http://schemas.openxmlformats.org/officeDocument/2006/relationships/hyperlink" Target="https://twitter.com/AfricanContine5" TargetMode="External"/><Relationship Id="rId4" Type="http://schemas.openxmlformats.org/officeDocument/2006/relationships/hyperlink" Target="https://www.facebook.com/African-Continental-Crafts-108224698386319"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619251"/>
          </a:xfrm>
        </p:spPr>
        <p:txBody>
          <a:bodyPr>
            <a:normAutofit fontScale="90000"/>
          </a:bodyPr>
          <a:lstStyle/>
          <a:p>
            <a:r>
              <a:rPr lang="en-US" sz="3900" b="1" dirty="0"/>
              <a:t>Artisanal Sector in Impact Investing: A blind </a:t>
            </a:r>
            <a:r>
              <a:rPr lang="en-US" sz="3900" b="1" dirty="0" smtClean="0"/>
              <a:t>spot </a:t>
            </a:r>
            <a:r>
              <a:rPr lang="en-US" sz="3900" b="1" dirty="0"/>
              <a:t>and unexplored </a:t>
            </a:r>
            <a:r>
              <a:rPr lang="en-US" sz="3900" b="1" dirty="0" smtClean="0"/>
              <a:t>potential (Workshop at SOCAP 24  on 30</a:t>
            </a:r>
            <a:r>
              <a:rPr lang="en-US" sz="3900" b="1" baseline="30000" dirty="0" smtClean="0"/>
              <a:t>th</a:t>
            </a:r>
            <a:r>
              <a:rPr lang="en-US" sz="3900" b="1" dirty="0" smtClean="0"/>
              <a:t> October, 2024 at Yerba Buena Center for Arts in San Francisco, USA)</a:t>
            </a:r>
            <a:r>
              <a:rPr lang="en-US" dirty="0"/>
              <a:t/>
            </a:r>
            <a:br>
              <a:rPr lang="en-US" dirty="0"/>
            </a:br>
            <a:endParaRPr lang="en-US" dirty="0"/>
          </a:p>
        </p:txBody>
      </p:sp>
      <p:pic>
        <p:nvPicPr>
          <p:cNvPr id="4" name="Picture 3" descr="C:\Users\akugizibwe solomn\AppData\Local\Packages\Microsoft.Windows.Photos_8wekyb3d8bbwe\TempState\ShareServiceTempFolder\African Continental Crafts logo.jpeg"/>
          <p:cNvPicPr>
            <a:picLocks noChangeAspect="1" noChangeArrowheads="1"/>
          </p:cNvPicPr>
          <p:nvPr/>
        </p:nvPicPr>
        <p:blipFill>
          <a:blip r:embed="rId2" cstate="print"/>
          <a:srcRect/>
          <a:stretch>
            <a:fillRect/>
          </a:stretch>
        </p:blipFill>
        <p:spPr bwMode="auto">
          <a:xfrm>
            <a:off x="3276600" y="1"/>
            <a:ext cx="1371600" cy="1297841"/>
          </a:xfrm>
          <a:prstGeom prst="rect">
            <a:avLst/>
          </a:prstGeom>
          <a:noFill/>
        </p:spPr>
      </p:pic>
      <p:sp>
        <p:nvSpPr>
          <p:cNvPr id="5" name="Content Placeholder 2"/>
          <p:cNvSpPr txBox="1">
            <a:spLocks/>
          </p:cNvSpPr>
          <p:nvPr/>
        </p:nvSpPr>
        <p:spPr>
          <a:xfrm>
            <a:off x="457200" y="4876800"/>
            <a:ext cx="8229600" cy="1249363"/>
          </a:xfrm>
          <a:prstGeom prst="rect">
            <a:avLst/>
          </a:prstGeom>
        </p:spPr>
        <p:txBody>
          <a:bodyPr vert="horz" lIns="91440" tIns="45720" rIns="91440" bIns="45720" rtlCol="0">
            <a:normAutofit/>
          </a:bodyPr>
          <a:lstStyle/>
          <a:p>
            <a:pPr lvl="0" algn="ctr">
              <a:spcBef>
                <a:spcPct val="20000"/>
              </a:spcBef>
            </a:pPr>
            <a:r>
              <a:rPr lang="en-US" sz="3200" dirty="0" smtClean="0"/>
              <a:t>Presentation by Stephen </a:t>
            </a:r>
            <a:r>
              <a:rPr lang="en-US" sz="3200" dirty="0" err="1" smtClean="0"/>
              <a:t>Rwagweri</a:t>
            </a:r>
            <a:r>
              <a:rPr lang="en-US" sz="3200" dirty="0" smtClean="0"/>
              <a:t>, Founder African Continental Crafts</a:t>
            </a: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Desired Sector Conditions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lvl="0">
              <a:buNone/>
            </a:pPr>
            <a:r>
              <a:rPr lang="en-US" dirty="0" smtClean="0"/>
              <a:t>1. Transnational </a:t>
            </a:r>
            <a:r>
              <a:rPr lang="en-US" dirty="0"/>
              <a:t>comprehensive models.</a:t>
            </a:r>
          </a:p>
          <a:p>
            <a:pPr>
              <a:buNone/>
            </a:pPr>
            <a:r>
              <a:rPr lang="en-US" b="1" dirty="0"/>
              <a:t>Examples: </a:t>
            </a:r>
            <a:endParaRPr lang="en-US" dirty="0"/>
          </a:p>
          <a:p>
            <a:pPr lvl="0"/>
            <a:r>
              <a:rPr lang="en-US" dirty="0"/>
              <a:t>Made </a:t>
            </a:r>
            <a:r>
              <a:rPr lang="en-US" dirty="0" smtClean="0"/>
              <a:t>51 by UNHCR</a:t>
            </a:r>
            <a:endParaRPr lang="en-US" dirty="0"/>
          </a:p>
          <a:p>
            <a:pPr lvl="0"/>
            <a:r>
              <a:rPr lang="en-US" dirty="0"/>
              <a:t>6C Framework </a:t>
            </a:r>
            <a:r>
              <a:rPr lang="en-US" dirty="0" smtClean="0"/>
              <a:t>by Creative Million</a:t>
            </a:r>
            <a:endParaRPr lang="en-US" dirty="0"/>
          </a:p>
          <a:p>
            <a:pPr lvl="0"/>
            <a:r>
              <a:rPr lang="en-US" dirty="0"/>
              <a:t>Traditional Artisan Inclusion </a:t>
            </a:r>
            <a:r>
              <a:rPr lang="en-US" dirty="0" smtClean="0"/>
              <a:t>by African Continental Crafts</a:t>
            </a:r>
            <a:endParaRPr lang="en-US" dirty="0"/>
          </a:p>
          <a:p>
            <a:pPr>
              <a:buNone/>
            </a:pPr>
            <a:endParaRPr lang="en-US" dirty="0"/>
          </a:p>
          <a:p>
            <a:pPr lvl="0">
              <a:buNone/>
            </a:pPr>
            <a:r>
              <a:rPr lang="en-US" dirty="0" smtClean="0"/>
              <a:t>2. Sustainable </a:t>
            </a:r>
            <a:r>
              <a:rPr lang="en-US" dirty="0"/>
              <a:t>and comprehensive impact funding.</a:t>
            </a:r>
          </a:p>
          <a:p>
            <a:pPr lvl="0"/>
            <a:r>
              <a:rPr lang="en-US" dirty="0"/>
              <a:t>Philanthropy and grants for capacity development. </a:t>
            </a:r>
          </a:p>
          <a:p>
            <a:pPr lvl="0"/>
            <a:r>
              <a:rPr lang="en-US" dirty="0"/>
              <a:t>Social loans and equity for digital marketing and trade. </a:t>
            </a:r>
          </a:p>
          <a:p>
            <a:endParaRPr lang="en-US" dirty="0"/>
          </a:p>
        </p:txBody>
      </p:sp>
      <p:pic>
        <p:nvPicPr>
          <p:cNvPr id="4" name="Picture 3" descr="C:\Users\akugizibwe solomn\AppData\Local\Packages\Microsoft.Windows.Photos_8wekyb3d8bbwe\TempState\ShareServiceTempFolder\African Continental Crafts logo.jpeg"/>
          <p:cNvPicPr>
            <a:picLocks noChangeAspect="1" noChangeArrowheads="1"/>
          </p:cNvPicPr>
          <p:nvPr/>
        </p:nvPicPr>
        <p:blipFill>
          <a:blip r:embed="rId2" cstate="print"/>
          <a:srcRect/>
          <a:stretch>
            <a:fillRect/>
          </a:stretch>
        </p:blipFill>
        <p:spPr bwMode="auto">
          <a:xfrm>
            <a:off x="0" y="-1"/>
            <a:ext cx="1524000" cy="1442045"/>
          </a:xfrm>
          <a:prstGeom prst="rect">
            <a:avLst/>
          </a:prstGeom>
          <a:noFill/>
        </p:spPr>
      </p:pic>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Annual </a:t>
            </a:r>
            <a:r>
              <a:rPr lang="en-US" b="1" dirty="0" smtClean="0"/>
              <a:t>global sector worth</a:t>
            </a:r>
            <a:r>
              <a:rPr lang="en-US" dirty="0"/>
              <a:t/>
            </a:r>
            <a:br>
              <a:rPr lang="en-US" dirty="0"/>
            </a:br>
            <a:endParaRPr lang="en-US" dirty="0"/>
          </a:p>
        </p:txBody>
      </p:sp>
      <p:sp>
        <p:nvSpPr>
          <p:cNvPr id="3" name="Content Placeholder 2"/>
          <p:cNvSpPr>
            <a:spLocks noGrp="1"/>
          </p:cNvSpPr>
          <p:nvPr>
            <p:ph idx="1"/>
          </p:nvPr>
        </p:nvSpPr>
        <p:spPr/>
        <p:txBody>
          <a:bodyPr/>
          <a:lstStyle/>
          <a:p>
            <a:pPr algn="ctr">
              <a:buNone/>
            </a:pPr>
            <a:r>
              <a:rPr lang="en-US" dirty="0" smtClean="0"/>
              <a:t>	Estimated </a:t>
            </a:r>
            <a:r>
              <a:rPr lang="en-US" dirty="0"/>
              <a:t>US$ 1 trillion (2024) with 20% </a:t>
            </a:r>
            <a:r>
              <a:rPr lang="en-US" dirty="0" smtClean="0"/>
              <a:t>annual gross </a:t>
            </a:r>
            <a:r>
              <a:rPr lang="en-US" dirty="0"/>
              <a:t>rate. (</a:t>
            </a:r>
            <a:r>
              <a:rPr lang="en-US" b="1" dirty="0"/>
              <a:t>PBP: 2020</a:t>
            </a:r>
            <a:r>
              <a:rPr lang="en-US" dirty="0"/>
              <a:t>)</a:t>
            </a:r>
          </a:p>
          <a:p>
            <a:pPr>
              <a:buNone/>
            </a:pPr>
            <a:endParaRPr lang="en-US" dirty="0"/>
          </a:p>
        </p:txBody>
      </p:sp>
      <p:pic>
        <p:nvPicPr>
          <p:cNvPr id="4" name="Picture 3" descr="C:\Users\akugizibwe solomn\AppData\Local\Packages\Microsoft.Windows.Photos_8wekyb3d8bbwe\TempState\ShareServiceTempFolder\African Continental Crafts logo.jpeg"/>
          <p:cNvPicPr>
            <a:picLocks noChangeAspect="1" noChangeArrowheads="1"/>
          </p:cNvPicPr>
          <p:nvPr/>
        </p:nvPicPr>
        <p:blipFill>
          <a:blip r:embed="rId2" cstate="print"/>
          <a:srcRect/>
          <a:stretch>
            <a:fillRect/>
          </a:stretch>
        </p:blipFill>
        <p:spPr bwMode="auto">
          <a:xfrm>
            <a:off x="0" y="0"/>
            <a:ext cx="1676400" cy="1586250"/>
          </a:xfrm>
          <a:prstGeom prst="rect">
            <a:avLst/>
          </a:prstGeom>
          <a:noFill/>
        </p:spPr>
      </p:pic>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akugizibwe solomn\AppData\Local\Packages\Microsoft.Windows.Photos_8wekyb3d8bbwe\TempState\ShareServiceTempFolder\Craft 1.jpeg"/>
          <p:cNvPicPr>
            <a:picLocks noChangeAspect="1" noChangeArrowheads="1"/>
          </p:cNvPicPr>
          <p:nvPr/>
        </p:nvPicPr>
        <p:blipFill>
          <a:blip r:embed="rId2"/>
          <a:srcRect/>
          <a:stretch>
            <a:fillRect/>
          </a:stretch>
        </p:blipFill>
        <p:spPr bwMode="auto">
          <a:xfrm>
            <a:off x="1904999" y="0"/>
            <a:ext cx="5246735" cy="6858000"/>
          </a:xfrm>
          <a:prstGeom prst="rect">
            <a:avLst/>
          </a:prstGeom>
          <a:noFill/>
        </p:spPr>
      </p:pic>
      <p:pic>
        <p:nvPicPr>
          <p:cNvPr id="5" name="Picture 4" descr="C:\Users\akugizibwe solomn\AppData\Local\Packages\Microsoft.Windows.Photos_8wekyb3d8bbwe\TempState\ShareServiceTempFolder\African Continental Crafts logo.jpeg"/>
          <p:cNvPicPr>
            <a:picLocks noChangeAspect="1" noChangeArrowheads="1"/>
          </p:cNvPicPr>
          <p:nvPr/>
        </p:nvPicPr>
        <p:blipFill>
          <a:blip r:embed="rId3" cstate="print"/>
          <a:srcRect/>
          <a:stretch>
            <a:fillRect/>
          </a:stretch>
        </p:blipFill>
        <p:spPr bwMode="auto">
          <a:xfrm>
            <a:off x="0" y="0"/>
            <a:ext cx="2013265" cy="1905000"/>
          </a:xfrm>
          <a:prstGeom prst="rect">
            <a:avLst/>
          </a:prstGeom>
          <a:noFill/>
        </p:spPr>
      </p:pic>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details</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dirty="0"/>
              <a:t>Plot 18, </a:t>
            </a:r>
            <a:r>
              <a:rPr lang="en-US" dirty="0" err="1"/>
              <a:t>kaija</a:t>
            </a:r>
            <a:r>
              <a:rPr lang="en-US" dirty="0"/>
              <a:t> Road</a:t>
            </a:r>
            <a:r>
              <a:rPr lang="en-US" dirty="0" smtClean="0"/>
              <a:t/>
            </a:r>
            <a:br>
              <a:rPr lang="en-US" dirty="0" smtClean="0"/>
            </a:br>
            <a:r>
              <a:rPr lang="en-US" dirty="0"/>
              <a:t>Fort Portal Tourism City - Uganda</a:t>
            </a:r>
            <a:r>
              <a:rPr lang="en-US" dirty="0" smtClean="0"/>
              <a:t/>
            </a:r>
            <a:br>
              <a:rPr lang="en-US" dirty="0" smtClean="0"/>
            </a:br>
            <a:r>
              <a:rPr lang="en-US" dirty="0"/>
              <a:t>+256 (0) 772469751</a:t>
            </a:r>
            <a:r>
              <a:rPr lang="en-US" dirty="0" smtClean="0"/>
              <a:t/>
            </a:r>
            <a:br>
              <a:rPr lang="en-US" dirty="0" smtClean="0"/>
            </a:br>
            <a:r>
              <a:rPr lang="en-US" dirty="0"/>
              <a:t>Emails: </a:t>
            </a:r>
            <a:r>
              <a:rPr lang="en-US" dirty="0">
                <a:hlinkClick r:id="rId2"/>
              </a:rPr>
              <a:t>africancontinentalcraftsltd@gmail.com/</a:t>
            </a:r>
            <a:r>
              <a:rPr lang="en-US" u="sng" dirty="0">
                <a:hlinkClick r:id="rId3"/>
              </a:rPr>
              <a:t>info@africancontinentalcrafts.com</a:t>
            </a:r>
            <a:r>
              <a:rPr lang="en-US" dirty="0"/>
              <a:t>Facebook: </a:t>
            </a:r>
            <a:r>
              <a:rPr lang="en-US" dirty="0">
                <a:hlinkClick r:id="rId4"/>
              </a:rPr>
              <a:t>https://www.facebook.com/African-Continental-Crafts-108224698386319</a:t>
            </a:r>
            <a:r>
              <a:rPr lang="en-US" dirty="0"/>
              <a:t> </a:t>
            </a:r>
          </a:p>
          <a:p>
            <a:pPr algn="ctr">
              <a:buNone/>
            </a:pPr>
            <a:r>
              <a:rPr lang="en-US" dirty="0"/>
              <a:t>Twitter: </a:t>
            </a:r>
            <a:r>
              <a:rPr lang="en-US" dirty="0">
                <a:hlinkClick r:id="rId5"/>
              </a:rPr>
              <a:t>https://twitter.com/AfricanContine5</a:t>
            </a:r>
            <a:r>
              <a:rPr lang="en-US" dirty="0"/>
              <a:t/>
            </a:r>
            <a:br>
              <a:rPr lang="en-US" dirty="0"/>
            </a:br>
            <a:r>
              <a:rPr lang="en-US" dirty="0"/>
              <a:t>Website: </a:t>
            </a:r>
            <a:r>
              <a:rPr lang="en-US" dirty="0">
                <a:hlinkClick r:id="rId6"/>
              </a:rPr>
              <a:t>https://africancontinentalcrafts.com/</a:t>
            </a:r>
            <a:endParaRPr lang="en-US" dirty="0"/>
          </a:p>
          <a:p>
            <a:endParaRPr lang="en-US" dirty="0"/>
          </a:p>
        </p:txBody>
      </p:sp>
      <p:pic>
        <p:nvPicPr>
          <p:cNvPr id="4" name="Picture 3" descr="C:\Users\akugizibwe solomn\AppData\Local\Packages\Microsoft.Windows.Photos_8wekyb3d8bbwe\TempState\ShareServiceTempFolder\African Continental Crafts logo.jpeg"/>
          <p:cNvPicPr>
            <a:picLocks noChangeAspect="1" noChangeArrowheads="1"/>
          </p:cNvPicPr>
          <p:nvPr/>
        </p:nvPicPr>
        <p:blipFill>
          <a:blip r:embed="rId7" cstate="print"/>
          <a:srcRect/>
          <a:stretch>
            <a:fillRect/>
          </a:stretch>
        </p:blipFill>
        <p:spPr bwMode="auto">
          <a:xfrm>
            <a:off x="0" y="0"/>
            <a:ext cx="2133600" cy="2018864"/>
          </a:xfrm>
          <a:prstGeom prst="rect">
            <a:avLst/>
          </a:prstGeom>
          <a:noFill/>
        </p:spPr>
      </p:pic>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r>
              <a:rPr lang="en-US" sz="6000" b="1" dirty="0" smtClean="0"/>
              <a:t>Thank you</a:t>
            </a:r>
            <a:r>
              <a:rPr lang="en-US" dirty="0" smtClean="0"/>
              <a:t/>
            </a:r>
            <a:br>
              <a:rPr lang="en-US" dirty="0" smtClean="0"/>
            </a:br>
            <a:endParaRPr lang="en-US" dirty="0"/>
          </a:p>
        </p:txBody>
      </p:sp>
      <p:pic>
        <p:nvPicPr>
          <p:cNvPr id="4" name="Picture 3" descr="C:\Users\akugizibwe solomn\AppData\Local\Packages\Microsoft.Windows.Photos_8wekyb3d8bbwe\TempState\ShareServiceTempFolder\African Continental Crafts logo.jpeg"/>
          <p:cNvPicPr>
            <a:picLocks noChangeAspect="1" noChangeArrowheads="1"/>
          </p:cNvPicPr>
          <p:nvPr/>
        </p:nvPicPr>
        <p:blipFill>
          <a:blip r:embed="rId2" cstate="print"/>
          <a:srcRect/>
          <a:stretch>
            <a:fillRect/>
          </a:stretch>
        </p:blipFill>
        <p:spPr bwMode="auto">
          <a:xfrm>
            <a:off x="3276600" y="0"/>
            <a:ext cx="2133600" cy="2018864"/>
          </a:xfrm>
          <a:prstGeom prst="rect">
            <a:avLst/>
          </a:prstGeom>
          <a:noFill/>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92362"/>
          </a:xfrm>
        </p:spPr>
        <p:txBody>
          <a:bodyPr>
            <a:normAutofit/>
          </a:bodyPr>
          <a:lstStyle/>
          <a:p>
            <a:r>
              <a:rPr lang="en-US" b="1" dirty="0" smtClean="0"/>
              <a:t>Deficiency adjectives associated with Artisan Sector?</a:t>
            </a:r>
            <a:r>
              <a:rPr lang="en-US" dirty="0" smtClean="0"/>
              <a:t/>
            </a:r>
            <a:br>
              <a:rPr lang="en-US" dirty="0" smtClean="0"/>
            </a:br>
            <a:endParaRPr lang="en-US" dirty="0"/>
          </a:p>
        </p:txBody>
      </p:sp>
      <p:sp>
        <p:nvSpPr>
          <p:cNvPr id="3" name="Content Placeholder 2"/>
          <p:cNvSpPr>
            <a:spLocks noGrp="1"/>
          </p:cNvSpPr>
          <p:nvPr>
            <p:ph idx="1"/>
          </p:nvPr>
        </p:nvSpPr>
        <p:spPr>
          <a:xfrm>
            <a:off x="457200" y="3352800"/>
            <a:ext cx="8229600" cy="2773363"/>
          </a:xfrm>
        </p:spPr>
        <p:txBody>
          <a:bodyPr/>
          <a:lstStyle/>
          <a:p>
            <a:pPr algn="ctr">
              <a:buNone/>
            </a:pPr>
            <a:r>
              <a:rPr lang="en-US" dirty="0" smtClean="0"/>
              <a:t>	Unexplored </a:t>
            </a:r>
            <a:r>
              <a:rPr lang="en-US" dirty="0" smtClean="0"/>
              <a:t>– undiscovered – underrepresented – unnoticed.</a:t>
            </a:r>
          </a:p>
          <a:p>
            <a:pPr>
              <a:buNone/>
            </a:pPr>
            <a:endParaRPr lang="en-US" dirty="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C:\Users\akugizibwe solomn\AppData\Local\Packages\Microsoft.Windows.Photos_8wekyb3d8bbwe\TempState\ShareServiceTempFolder\crafti.jpeg"/>
          <p:cNvPicPr>
            <a:picLocks noChangeAspect="1" noChangeArrowheads="1"/>
          </p:cNvPicPr>
          <p:nvPr/>
        </p:nvPicPr>
        <p:blipFill>
          <a:blip r:embed="rId2"/>
          <a:srcRect/>
          <a:stretch>
            <a:fillRect/>
          </a:stretch>
        </p:blipFill>
        <p:spPr bwMode="auto">
          <a:xfrm>
            <a:off x="0" y="-184032"/>
            <a:ext cx="10350500" cy="7743707"/>
          </a:xfrm>
          <a:prstGeom prst="rect">
            <a:avLst/>
          </a:prstGeom>
          <a:noFill/>
        </p:spPr>
      </p:pic>
      <p:pic>
        <p:nvPicPr>
          <p:cNvPr id="5" name="Picture 4" descr="C:\Users\akugizibwe solomn\AppData\Local\Packages\Microsoft.Windows.Photos_8wekyb3d8bbwe\TempState\ShareServiceTempFolder\African Continental Crafts logo.jpeg"/>
          <p:cNvPicPr>
            <a:picLocks noChangeAspect="1" noChangeArrowheads="1"/>
          </p:cNvPicPr>
          <p:nvPr/>
        </p:nvPicPr>
        <p:blipFill>
          <a:blip r:embed="rId3" cstate="print"/>
          <a:srcRect/>
          <a:stretch>
            <a:fillRect/>
          </a:stretch>
        </p:blipFill>
        <p:spPr bwMode="auto">
          <a:xfrm>
            <a:off x="0" y="-228600"/>
            <a:ext cx="2133600" cy="2018864"/>
          </a:xfrm>
          <a:prstGeom prst="rect">
            <a:avLst/>
          </a:prstGeom>
          <a:noFill/>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a:t>
            </a:r>
            <a:r>
              <a:rPr lang="en-US" dirty="0"/>
              <a:t/>
            </a:r>
            <a:br>
              <a:rPr lang="en-US" dirty="0"/>
            </a:br>
            <a:endParaRPr lang="en-US" dirty="0"/>
          </a:p>
        </p:txBody>
      </p:sp>
      <p:sp>
        <p:nvSpPr>
          <p:cNvPr id="3" name="Content Placeholder 2"/>
          <p:cNvSpPr>
            <a:spLocks noGrp="1"/>
          </p:cNvSpPr>
          <p:nvPr>
            <p:ph idx="1"/>
          </p:nvPr>
        </p:nvSpPr>
        <p:spPr/>
        <p:txBody>
          <a:bodyPr/>
          <a:lstStyle/>
          <a:p>
            <a:pPr algn="ctr">
              <a:buNone/>
            </a:pPr>
            <a:endParaRPr lang="en-US" i="1" dirty="0" smtClean="0"/>
          </a:p>
          <a:p>
            <a:pPr algn="ctr">
              <a:buNone/>
            </a:pPr>
            <a:endParaRPr lang="en-US" i="1" dirty="0"/>
          </a:p>
          <a:p>
            <a:pPr algn="ctr">
              <a:buNone/>
            </a:pPr>
            <a:endParaRPr lang="en-US" i="1" dirty="0" smtClean="0"/>
          </a:p>
          <a:p>
            <a:pPr algn="ctr">
              <a:buNone/>
            </a:pPr>
            <a:r>
              <a:rPr lang="en-US" i="1" dirty="0" smtClean="0"/>
              <a:t>Impact Potentials – new insights – new perspectives – new possibilities – new opportunities</a:t>
            </a:r>
            <a:endParaRPr lang="en-US" dirty="0"/>
          </a:p>
        </p:txBody>
      </p:sp>
      <p:pic>
        <p:nvPicPr>
          <p:cNvPr id="4" name="Picture 3" descr="C:\Users\akugizibwe solomn\AppData\Local\Packages\Microsoft.Windows.Photos_8wekyb3d8bbwe\TempState\ShareServiceTempFolder\African Continental Crafts logo.jpeg"/>
          <p:cNvPicPr>
            <a:picLocks noChangeAspect="1" noChangeArrowheads="1"/>
          </p:cNvPicPr>
          <p:nvPr/>
        </p:nvPicPr>
        <p:blipFill>
          <a:blip r:embed="rId2" cstate="print"/>
          <a:srcRect/>
          <a:stretch>
            <a:fillRect/>
          </a:stretch>
        </p:blipFill>
        <p:spPr bwMode="auto">
          <a:xfrm>
            <a:off x="0" y="0"/>
            <a:ext cx="2133600" cy="2018864"/>
          </a:xfrm>
          <a:prstGeom prst="rect">
            <a:avLst/>
          </a:prstGeom>
          <a:noFill/>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To achieve what? </a:t>
            </a:r>
            <a:r>
              <a:rPr lang="en-US" dirty="0"/>
              <a:t/>
            </a:r>
            <a:br>
              <a:rPr lang="en-US" dirty="0"/>
            </a:br>
            <a:endParaRPr lang="en-US" dirty="0"/>
          </a:p>
        </p:txBody>
      </p:sp>
      <p:sp>
        <p:nvSpPr>
          <p:cNvPr id="3" name="Content Placeholder 2"/>
          <p:cNvSpPr>
            <a:spLocks noGrp="1"/>
          </p:cNvSpPr>
          <p:nvPr>
            <p:ph idx="1"/>
          </p:nvPr>
        </p:nvSpPr>
        <p:spPr/>
        <p:txBody>
          <a:bodyPr/>
          <a:lstStyle/>
          <a:p>
            <a:pPr lvl="0">
              <a:buNone/>
            </a:pPr>
            <a:r>
              <a:rPr lang="en-US" dirty="0" smtClean="0"/>
              <a:t>	</a:t>
            </a:r>
          </a:p>
          <a:p>
            <a:pPr lvl="0">
              <a:buNone/>
            </a:pPr>
            <a:endParaRPr lang="en-US" dirty="0"/>
          </a:p>
          <a:p>
            <a:pPr lvl="0" algn="ctr">
              <a:buNone/>
            </a:pPr>
            <a:r>
              <a:rPr lang="en-US" dirty="0" smtClean="0"/>
              <a:t>	Universal </a:t>
            </a:r>
            <a:r>
              <a:rPr lang="en-US" dirty="0"/>
              <a:t>economic inclusion– equalization of productivity– reclaiming productivity– reclaiming social relevancy– providing therapy. </a:t>
            </a:r>
          </a:p>
          <a:p>
            <a:endParaRPr lang="en-US" dirty="0"/>
          </a:p>
        </p:txBody>
      </p:sp>
      <p:pic>
        <p:nvPicPr>
          <p:cNvPr id="4" name="Picture 3" descr="C:\Users\akugizibwe solomn\AppData\Local\Packages\Microsoft.Windows.Photos_8wekyb3d8bbwe\TempState\ShareServiceTempFolder\African Continental Crafts logo.jpeg"/>
          <p:cNvPicPr>
            <a:picLocks noChangeAspect="1" noChangeArrowheads="1"/>
          </p:cNvPicPr>
          <p:nvPr/>
        </p:nvPicPr>
        <p:blipFill>
          <a:blip r:embed="rId2" cstate="print"/>
          <a:srcRect/>
          <a:stretch>
            <a:fillRect/>
          </a:stretch>
        </p:blipFill>
        <p:spPr bwMode="auto">
          <a:xfrm>
            <a:off x="0" y="0"/>
            <a:ext cx="2133600" cy="2018864"/>
          </a:xfrm>
          <a:prstGeom prst="rect">
            <a:avLst/>
          </a:prstGeom>
          <a:noFill/>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r>
              <a:rPr lang="en-US" sz="2000" dirty="0" smtClean="0"/>
              <a:t>Case study: </a:t>
            </a:r>
            <a:r>
              <a:rPr lang="en-US" sz="2000" b="1" dirty="0" smtClean="0"/>
              <a:t>G.W </a:t>
            </a:r>
            <a:r>
              <a:rPr lang="en-US" sz="2000" b="1" dirty="0" err="1" smtClean="0"/>
              <a:t>Akora</a:t>
            </a:r>
            <a:r>
              <a:rPr lang="en-US" sz="2000" b="1" dirty="0" smtClean="0"/>
              <a:t> of YAWE Uganda uses crafting to provide social, spiritual, economic and physical recapitulation to PLHIV but must adopt international hawking in search for sympathy buyers around the world for products that are potentially market competitive if innovation, policy and impact investment were enabling </a:t>
            </a:r>
            <a:endParaRPr lang="en-US" sz="2000" b="1" dirty="0"/>
          </a:p>
        </p:txBody>
      </p:sp>
      <p:sp>
        <p:nvSpPr>
          <p:cNvPr id="3" name="Content Placeholder 2"/>
          <p:cNvSpPr>
            <a:spLocks noGrp="1"/>
          </p:cNvSpPr>
          <p:nvPr>
            <p:ph idx="1"/>
          </p:nvPr>
        </p:nvSpPr>
        <p:spPr/>
        <p:txBody>
          <a:bodyPr/>
          <a:lstStyle/>
          <a:p>
            <a:endParaRPr lang="en-US" dirty="0" smtClean="0">
              <a:solidFill>
                <a:srgbClr val="FF0000"/>
              </a:solidFill>
            </a:endParaRPr>
          </a:p>
          <a:p>
            <a:endParaRPr lang="en-US" dirty="0" smtClean="0"/>
          </a:p>
          <a:p>
            <a:endParaRPr lang="en-US" dirty="0" smtClean="0"/>
          </a:p>
          <a:p>
            <a:endParaRPr lang="en-US" dirty="0" smtClean="0"/>
          </a:p>
          <a:p>
            <a:endParaRPr lang="en-US" dirty="0"/>
          </a:p>
        </p:txBody>
      </p:sp>
      <p:pic>
        <p:nvPicPr>
          <p:cNvPr id="27650" name="Picture 2" descr="C:\Users\akugizibwe solomn\Downloads\IMG-20241019-WA0018.jpg"/>
          <p:cNvPicPr>
            <a:picLocks noChangeAspect="1" noChangeArrowheads="1"/>
          </p:cNvPicPr>
          <p:nvPr/>
        </p:nvPicPr>
        <p:blipFill>
          <a:blip r:embed="rId2"/>
          <a:srcRect/>
          <a:stretch>
            <a:fillRect/>
          </a:stretch>
        </p:blipFill>
        <p:spPr bwMode="auto">
          <a:xfrm>
            <a:off x="67951" y="2667001"/>
            <a:ext cx="9076049" cy="4190999"/>
          </a:xfrm>
          <a:prstGeom prst="rect">
            <a:avLst/>
          </a:prstGeom>
          <a:noFill/>
        </p:spPr>
      </p:pic>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akugizibwe solomn\Downloads\IMG-20241018-WA0018.jpg"/>
          <p:cNvPicPr>
            <a:picLocks noChangeAspect="1" noChangeArrowheads="1"/>
          </p:cNvPicPr>
          <p:nvPr/>
        </p:nvPicPr>
        <p:blipFill>
          <a:blip r:embed="rId2"/>
          <a:srcRect/>
          <a:stretch>
            <a:fillRect/>
          </a:stretch>
        </p:blipFill>
        <p:spPr bwMode="auto">
          <a:xfrm>
            <a:off x="0" y="1457324"/>
            <a:ext cx="9144000" cy="4114800"/>
          </a:xfrm>
          <a:prstGeom prst="rect">
            <a:avLst/>
          </a:prstGeom>
          <a:noFill/>
        </p:spPr>
      </p:pic>
      <p:pic>
        <p:nvPicPr>
          <p:cNvPr id="5" name="Picture 4" descr="C:\Users\akugizibwe solomn\AppData\Local\Packages\Microsoft.Windows.Photos_8wekyb3d8bbwe\TempState\ShareServiceTempFolder\African Continental Crafts logo.jpeg"/>
          <p:cNvPicPr>
            <a:picLocks noChangeAspect="1" noChangeArrowheads="1"/>
          </p:cNvPicPr>
          <p:nvPr/>
        </p:nvPicPr>
        <p:blipFill>
          <a:blip r:embed="rId3" cstate="print"/>
          <a:srcRect/>
          <a:stretch>
            <a:fillRect/>
          </a:stretch>
        </p:blipFill>
        <p:spPr bwMode="auto">
          <a:xfrm>
            <a:off x="0" y="0"/>
            <a:ext cx="2133600" cy="2018864"/>
          </a:xfrm>
          <a:prstGeom prst="rect">
            <a:avLst/>
          </a:prstGeom>
          <a:noFill/>
        </p:spPr>
      </p:pic>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900" b="1" dirty="0"/>
              <a:t>What are these unexplored potentials? </a:t>
            </a:r>
            <a:r>
              <a:rPr lang="en-US" dirty="0"/>
              <a:t/>
            </a:r>
            <a:br>
              <a:rPr lang="en-US" dirty="0"/>
            </a:br>
            <a:endParaRPr lang="en-US" dirty="0"/>
          </a:p>
        </p:txBody>
      </p:sp>
      <p:sp>
        <p:nvSpPr>
          <p:cNvPr id="3" name="Content Placeholder 2"/>
          <p:cNvSpPr>
            <a:spLocks noGrp="1"/>
          </p:cNvSpPr>
          <p:nvPr>
            <p:ph idx="1"/>
          </p:nvPr>
        </p:nvSpPr>
        <p:spPr/>
        <p:txBody>
          <a:bodyPr/>
          <a:lstStyle/>
          <a:p>
            <a:pPr algn="ctr">
              <a:buNone/>
            </a:pPr>
            <a:r>
              <a:rPr lang="en-US" dirty="0" smtClean="0"/>
              <a:t>	Universality</a:t>
            </a:r>
            <a:r>
              <a:rPr lang="en-US" dirty="0"/>
              <a:t>–  maximum adaptability to limitations – maximum adaptability to resource deprivation– first and basic livelihood skills– fallback position when physical and technical vibrancy fails – driving gender balance – intersection  of critical impact sectors – spring  board of grassroots-based </a:t>
            </a:r>
            <a:r>
              <a:rPr lang="en-US" dirty="0" smtClean="0"/>
              <a:t>innovations </a:t>
            </a:r>
            <a:r>
              <a:rPr lang="en-US" dirty="0"/>
              <a:t>– Nature and human friendliness – commercial viability.</a:t>
            </a:r>
          </a:p>
          <a:p>
            <a:endParaRPr lang="en-US" dirty="0"/>
          </a:p>
        </p:txBody>
      </p:sp>
      <p:pic>
        <p:nvPicPr>
          <p:cNvPr id="4" name="Picture 3" descr="C:\Users\akugizibwe solomn\AppData\Local\Packages\Microsoft.Windows.Photos_8wekyb3d8bbwe\TempState\ShareServiceTempFolder\African Continental Crafts logo.jpeg"/>
          <p:cNvPicPr>
            <a:picLocks noChangeAspect="1" noChangeArrowheads="1"/>
          </p:cNvPicPr>
          <p:nvPr/>
        </p:nvPicPr>
        <p:blipFill>
          <a:blip r:embed="rId2" cstate="print"/>
          <a:srcRect/>
          <a:stretch>
            <a:fillRect/>
          </a:stretch>
        </p:blipFill>
        <p:spPr bwMode="auto">
          <a:xfrm>
            <a:off x="1" y="0"/>
            <a:ext cx="885836" cy="838200"/>
          </a:xfrm>
          <a:prstGeom prst="rect">
            <a:avLst/>
          </a:prstGeom>
          <a:noFill/>
        </p:spPr>
      </p:pic>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Undesired sector conditions.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lvl="0"/>
            <a:r>
              <a:rPr lang="en-US" b="1" dirty="0"/>
              <a:t>Predominantly crafted in: </a:t>
            </a:r>
            <a:endParaRPr lang="en-US" b="1" dirty="0" smtClean="0"/>
          </a:p>
          <a:p>
            <a:pPr lvl="0">
              <a:buNone/>
            </a:pPr>
            <a:r>
              <a:rPr lang="en-US" dirty="0" smtClean="0"/>
              <a:t>	Only </a:t>
            </a:r>
            <a:r>
              <a:rPr lang="en-US" dirty="0"/>
              <a:t>country specific programming – </a:t>
            </a:r>
            <a:r>
              <a:rPr lang="en-US" dirty="0" smtClean="0"/>
              <a:t>stand alone</a:t>
            </a:r>
            <a:r>
              <a:rPr lang="en-US" dirty="0"/>
              <a:t>, </a:t>
            </a:r>
            <a:r>
              <a:rPr lang="en-US" dirty="0" smtClean="0"/>
              <a:t>micro </a:t>
            </a:r>
            <a:r>
              <a:rPr lang="en-US" dirty="0"/>
              <a:t>and </a:t>
            </a:r>
            <a:r>
              <a:rPr lang="en-US"/>
              <a:t>often </a:t>
            </a:r>
            <a:r>
              <a:rPr lang="en-US" smtClean="0"/>
              <a:t>sporadic </a:t>
            </a:r>
            <a:r>
              <a:rPr lang="en-US" dirty="0"/>
              <a:t>transnational initiatives.</a:t>
            </a:r>
          </a:p>
          <a:p>
            <a:endParaRPr lang="en-US" dirty="0"/>
          </a:p>
          <a:p>
            <a:pPr lvl="0"/>
            <a:r>
              <a:rPr lang="en-US" b="1" dirty="0"/>
              <a:t>Predominantly served with:</a:t>
            </a:r>
            <a:endParaRPr lang="en-US" dirty="0"/>
          </a:p>
          <a:p>
            <a:pPr>
              <a:buNone/>
            </a:pPr>
            <a:r>
              <a:rPr lang="en-US" dirty="0" smtClean="0"/>
              <a:t>	Pettiest </a:t>
            </a:r>
            <a:r>
              <a:rPr lang="en-US" dirty="0"/>
              <a:t>attitude– tokenism– charity and sympathy– </a:t>
            </a:r>
            <a:r>
              <a:rPr lang="en-US" dirty="0" smtClean="0"/>
              <a:t>handout - based funding </a:t>
            </a:r>
            <a:r>
              <a:rPr lang="en-US" dirty="0"/>
              <a:t>models </a:t>
            </a:r>
            <a:r>
              <a:rPr lang="en-US" dirty="0" smtClean="0"/>
              <a:t>– marginalization in policy making.</a:t>
            </a:r>
            <a:endParaRPr lang="en-US" dirty="0"/>
          </a:p>
          <a:p>
            <a:endParaRPr lang="en-US" dirty="0"/>
          </a:p>
        </p:txBody>
      </p:sp>
      <p:pic>
        <p:nvPicPr>
          <p:cNvPr id="4" name="Picture 3" descr="C:\Users\akugizibwe solomn\AppData\Local\Packages\Microsoft.Windows.Photos_8wekyb3d8bbwe\TempState\ShareServiceTempFolder\African Continental Crafts logo.jpeg"/>
          <p:cNvPicPr>
            <a:picLocks noChangeAspect="1" noChangeArrowheads="1"/>
          </p:cNvPicPr>
          <p:nvPr/>
        </p:nvPicPr>
        <p:blipFill>
          <a:blip r:embed="rId2" cstate="print"/>
          <a:srcRect/>
          <a:stretch>
            <a:fillRect/>
          </a:stretch>
        </p:blipFill>
        <p:spPr bwMode="auto">
          <a:xfrm>
            <a:off x="-1" y="0"/>
            <a:ext cx="1449551" cy="1371600"/>
          </a:xfrm>
          <a:prstGeom prst="rect">
            <a:avLst/>
          </a:prstGeom>
          <a:noFill/>
        </p:spPr>
      </p:pic>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200</Words>
  <Application>Microsoft Office PowerPoint</Application>
  <PresentationFormat>On-screen Show (4:3)</PresentationFormat>
  <Paragraphs>41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Artisanal Sector in Impact Investing: A blind spot and unexplored potential (Workshop at SOCAP 24  on 30th October, 2024 at Yerba Buena Center for Arts in San Francisco, USA) </vt:lpstr>
      <vt:lpstr>Deficiency adjectives associated with Artisan Sector? </vt:lpstr>
      <vt:lpstr>Slide 3</vt:lpstr>
      <vt:lpstr>What? </vt:lpstr>
      <vt:lpstr>To achieve what?  </vt:lpstr>
      <vt:lpstr>Case study: G.W Akora of YAWE Uganda uses crafting to provide social, spiritual, economic and physical recapitulation to PLHIV but must adopt international hawking in search for sympathy buyers around the world for products that are potentially market competitive if innovation, policy and impact investment were enabling </vt:lpstr>
      <vt:lpstr>Slide 7</vt:lpstr>
      <vt:lpstr>What are these unexplored potentials?  </vt:lpstr>
      <vt:lpstr>Undesired sector conditions. </vt:lpstr>
      <vt:lpstr>Desired Sector Conditions </vt:lpstr>
      <vt:lpstr>Annual global sector worth </vt:lpstr>
      <vt:lpstr>Slide 12</vt:lpstr>
      <vt:lpstr>Contact details</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Artisanal Sector in Impact Investing: A blind sport and unexplored potential.</dc:title>
  <dc:creator>akugizibwe solomn</dc:creator>
  <cp:lastModifiedBy>akugizibwe solomn</cp:lastModifiedBy>
  <cp:revision>31</cp:revision>
  <dcterms:created xsi:type="dcterms:W3CDTF">2024-10-18T13:27:09Z</dcterms:created>
  <dcterms:modified xsi:type="dcterms:W3CDTF">2024-10-21T11:00:01Z</dcterms:modified>
</cp:coreProperties>
</file>